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handoutMasters/handoutMaster1.xml" ContentType="application/vnd.openxmlformats-officedocument.presentationml.handoutMaster+xml"/>
  <Override PartName="/ppt/media/image18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"/>
  </p:notesMasterIdLst>
  <p:handoutMasterIdLst>
    <p:handoutMasterId r:id="rId16"/>
  </p:handoutMasterIdLst>
  <p:sldIdLst>
    <p:sldId id="256" r:id="rId3"/>
    <p:sldId id="315" r:id="rId5"/>
    <p:sldId id="319" r:id="rId6"/>
    <p:sldId id="320" r:id="rId7"/>
    <p:sldId id="321" r:id="rId8"/>
    <p:sldId id="322" r:id="rId9"/>
    <p:sldId id="326" r:id="rId10"/>
    <p:sldId id="323" r:id="rId11"/>
    <p:sldId id="324" r:id="rId12"/>
    <p:sldId id="331" r:id="rId13"/>
    <p:sldId id="327" r:id="rId14"/>
    <p:sldId id="283" r:id="rId15"/>
  </p:sldIdLst>
  <p:sldSz cx="18288000" cy="10287000"/>
  <p:notesSz cx="6858000" cy="9144000"/>
  <p:embeddedFontLst>
    <p:embeddedFont>
      <p:font typeface="Anton"/>
      <p:regular r:id="rId20"/>
    </p:embeddedFont>
    <p:embeddedFont>
      <p:font typeface="Lato" panose="020F0502020204030203" charset="0"/>
      <p:regular r:id="rId21"/>
      <p:bold r:id="rId22"/>
    </p:embeddedFont>
    <p:embeddedFont>
      <p:font typeface="Calibri" panose="020F0502020204030204" charset="0"/>
      <p:regular r:id="rId23"/>
      <p:bold r:id="rId24"/>
      <p:italic r:id="rId25"/>
      <p:boldItalic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29" userDrawn="1">
          <p15:clr>
            <a:srgbClr val="A4A3A4"/>
          </p15:clr>
        </p15:guide>
        <p15:guide id="2" pos="290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F0492"/>
    <a:srgbClr val="F47321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3" autoAdjust="0"/>
    <p:restoredTop sz="94595" autoAdjust="0"/>
  </p:normalViewPr>
  <p:slideViewPr>
    <p:cSldViewPr showGuides="1">
      <p:cViewPr varScale="1">
        <p:scale>
          <a:sx n="68" d="100"/>
          <a:sy n="68" d="100"/>
        </p:scale>
        <p:origin x="852" y="66"/>
      </p:cViewPr>
      <p:guideLst>
        <p:guide orient="horz" pos="2229"/>
        <p:guide pos="290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6" Type="http://schemas.openxmlformats.org/officeDocument/2006/relationships/font" Target="fonts/font7.fntdata"/><Relationship Id="rId25" Type="http://schemas.openxmlformats.org/officeDocument/2006/relationships/font" Target="fonts/font6.fntdata"/><Relationship Id="rId24" Type="http://schemas.openxmlformats.org/officeDocument/2006/relationships/font" Target="fonts/font5.fntdata"/><Relationship Id="rId23" Type="http://schemas.openxmlformats.org/officeDocument/2006/relationships/font" Target="fonts/font4.fntdata"/><Relationship Id="rId22" Type="http://schemas.openxmlformats.org/officeDocument/2006/relationships/font" Target="fonts/font3.fntdata"/><Relationship Id="rId21" Type="http://schemas.openxmlformats.org/officeDocument/2006/relationships/font" Target="fonts/font2.fntdata"/><Relationship Id="rId20" Type="http://schemas.openxmlformats.org/officeDocument/2006/relationships/font" Target="fonts/font1.fntdata"/><Relationship Id="rId2" Type="http://schemas.openxmlformats.org/officeDocument/2006/relationships/theme" Target="theme/theme1.xml"/><Relationship Id="rId19" Type="http://schemas.openxmlformats.org/officeDocument/2006/relationships/tableStyles" Target="tableStyles.xml"/><Relationship Id="rId18" Type="http://schemas.openxmlformats.org/officeDocument/2006/relationships/viewProps" Target="viewProps.xml"/><Relationship Id="rId17" Type="http://schemas.openxmlformats.org/officeDocument/2006/relationships/presProps" Target="presProps.xml"/><Relationship Id="rId16" Type="http://schemas.openxmlformats.org/officeDocument/2006/relationships/handoutMaster" Target="handoutMasters/handoutMaster1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95B727-2616-4989-9D2B-A119BE1985DE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72E2BD-A255-4866-A51A-D8F99758A7E5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0D3162-F835-4E06-9EA0-E35667BB6E1B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572C52-C791-4962-9EA0-48A7E7AE978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0E572C52-C791-4962-9EA0-48A7E7AE9784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D8CF6-3487-4344-A57D-5B13AA0BEF87}" type="datetime1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A69E6C-A990-4E0D-9B3A-216C7D42AE05}" type="datetime1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C15B7-6507-4702-9E6D-425E0517DE43}" type="datetime1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EBC15-6580-4AC0-B819-7A7E0EB7648F}" type="datetime1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6D735-CE19-40B1-B52F-4FA3CABB1E1B}" type="datetime1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507600-79AA-4248-A01F-469D4B420F67}" type="datetime1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1E7A7-0A82-404D-9241-CE66A7F0125D}" type="datetime1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1E018-8071-4619-B968-D86CCDE1D859}" type="datetime1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10EFBC-AE2E-42BC-B209-6FEA077AEF24}" type="datetime1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FA9A45-3F4C-463C-80BC-D7A4C3EC4DB1}" type="datetime1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5F7FA-4D3F-4343-9020-B02EC0CB2A95}" type="datetime1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294938-60FA-42AA-B7CC-5CA0E575B463}" type="datetime1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1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microsoft.com/office/2007/relationships/hdphoto" Target="../media/image2.wdp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5.png"/><Relationship Id="rId1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6.png"/><Relationship Id="rId1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9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8.png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1.png"/><Relationship Id="rId1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2.png"/><Relationship Id="rId1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3.png"/><Relationship Id="rId1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4.png"/><Relationship Id="rId1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8929190"/>
          </a:xfrm>
          <a:custGeom>
            <a:avLst/>
            <a:gdLst/>
            <a:ahLst/>
            <a:cxnLst/>
            <a:rect l="l" t="t" r="r" b="b"/>
            <a:pathLst>
              <a:path w="18288000" h="8929190">
                <a:moveTo>
                  <a:pt x="0" y="0"/>
                </a:moveTo>
                <a:lnTo>
                  <a:pt x="18288000" y="0"/>
                </a:lnTo>
                <a:lnTo>
                  <a:pt x="18288000" y="8929190"/>
                </a:lnTo>
                <a:lnTo>
                  <a:pt x="0" y="8929190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40000"/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 t="-21098" r="-3812" b="-2056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0" y="8805818"/>
            <a:ext cx="18288000" cy="1481181"/>
          </a:xfrm>
          <a:custGeom>
            <a:avLst/>
            <a:gdLst/>
            <a:ahLst/>
            <a:cxnLst/>
            <a:rect l="l" t="t" r="r" b="b"/>
            <a:pathLst>
              <a:path w="18288000" h="1819386">
                <a:moveTo>
                  <a:pt x="0" y="0"/>
                </a:moveTo>
                <a:lnTo>
                  <a:pt x="18288000" y="0"/>
                </a:lnTo>
                <a:lnTo>
                  <a:pt x="18288000" y="1819386"/>
                </a:lnTo>
                <a:lnTo>
                  <a:pt x="0" y="1819386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F47321"/>
              </a:gs>
              <a:gs pos="35000">
                <a:srgbClr val="F47321"/>
              </a:gs>
              <a:gs pos="55000">
                <a:srgbClr val="1F0492"/>
              </a:gs>
              <a:gs pos="100000">
                <a:srgbClr val="1F0492"/>
              </a:gs>
            </a:gsLst>
            <a:path path="circle">
              <a:fillToRect l="100000" t="100000"/>
            </a:path>
            <a:tileRect r="-100000" b="-100000"/>
          </a:gradFill>
        </p:spPr>
        <p:txBody>
          <a:bodyPr/>
          <a:lstStyle/>
          <a:p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808188" y="9332705"/>
            <a:ext cx="917213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>
                <a:solidFill>
                  <a:schemeClr val="bg1"/>
                </a:solidFill>
                <a:latin typeface="Aptos" panose="020B0004020202020204" pitchFamily="34" charset="0"/>
                <a:cs typeface="Arial" panose="020B0604020202020204" pitchFamily="34" charset="0"/>
              </a:rPr>
              <a:t>Dainam University</a:t>
            </a:r>
            <a:endParaRPr lang="en-US" sz="3200">
              <a:solidFill>
                <a:schemeClr val="bg1"/>
              </a:solidFill>
              <a:latin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</a:t>
            </a:r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1875155" y="2181225"/>
            <a:ext cx="15387320" cy="74993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>
              <a:spcBef>
                <a:spcPts val="900"/>
              </a:spcBef>
              <a:spcAft>
                <a:spcPts val="900"/>
              </a:spcAft>
            </a:pPr>
            <a:r>
              <a:rPr lang="en-US" altLang="en-US" sz="5400" b="1">
                <a:solidFill>
                  <a:srgbClr val="1F0492"/>
                </a:solidFill>
                <a:latin typeface="Aptos" panose="020B0004020202020204" pitchFamily="34" charset="0"/>
                <a:cs typeface="Aparajita" panose="020B0502040204020203" pitchFamily="18" charset="0"/>
              </a:rPr>
              <a:t>Giám sát an toàn</a:t>
            </a:r>
            <a:r>
              <a:rPr lang="vi-VN" altLang="en-US" sz="5400" b="1">
                <a:solidFill>
                  <a:srgbClr val="1F0492"/>
                </a:solidFill>
                <a:latin typeface="Aptos" panose="020B0004020202020204" pitchFamily="34" charset="0"/>
                <a:cs typeface="Aparajita" panose="020B0502040204020203" pitchFamily="18" charset="0"/>
              </a:rPr>
              <a:t> </a:t>
            </a:r>
            <a:r>
              <a:rPr lang="en-US" altLang="en-US" sz="5400" b="1">
                <a:solidFill>
                  <a:srgbClr val="1F0492"/>
                </a:solidFill>
                <a:latin typeface="Aptos" panose="020B0004020202020204" pitchFamily="34" charset="0"/>
                <a:cs typeface="Aparajita" panose="020B0502040204020203" pitchFamily="18" charset="0"/>
              </a:rPr>
              <a:t>tại nhà máy – Phát</a:t>
            </a:r>
            <a:r>
              <a:rPr lang="vi-VN" altLang="en-US" sz="5400" b="1">
                <a:solidFill>
                  <a:srgbClr val="1F0492"/>
                </a:solidFill>
                <a:latin typeface="Aptos" panose="020B0004020202020204" pitchFamily="34" charset="0"/>
                <a:cs typeface="Aparajita" panose="020B0502040204020203" pitchFamily="18" charset="0"/>
              </a:rPr>
              <a:t> </a:t>
            </a:r>
            <a:r>
              <a:rPr lang="en-US" altLang="en-US" sz="5400" b="1">
                <a:solidFill>
                  <a:srgbClr val="1F0492"/>
                </a:solidFill>
                <a:latin typeface="Aptos" panose="020B0004020202020204" pitchFamily="34" charset="0"/>
                <a:cs typeface="Aparajita" panose="020B0502040204020203" pitchFamily="18" charset="0"/>
              </a:rPr>
              <a:t>hiện nhân viên</a:t>
            </a:r>
            <a:endParaRPr lang="en-US" altLang="en-US" sz="5400" b="1">
              <a:solidFill>
                <a:srgbClr val="1F0492"/>
              </a:solidFill>
              <a:latin typeface="Aptos" panose="020B0004020202020204" pitchFamily="34" charset="0"/>
              <a:cs typeface="Aparajita" panose="020B0502040204020203" pitchFamily="18" charset="0"/>
            </a:endParaRPr>
          </a:p>
          <a:p>
            <a:pPr algn="ctr">
              <a:spcBef>
                <a:spcPts val="900"/>
              </a:spcBef>
              <a:spcAft>
                <a:spcPts val="900"/>
              </a:spcAft>
            </a:pPr>
            <a:r>
              <a:rPr lang="en-US" altLang="en-US" sz="5400" b="1">
                <a:solidFill>
                  <a:srgbClr val="1F0492"/>
                </a:solidFill>
                <a:latin typeface="Aptos" panose="020B0004020202020204" pitchFamily="34" charset="0"/>
                <a:cs typeface="Aparajita" panose="020B0502040204020203" pitchFamily="18" charset="0"/>
              </a:rPr>
              <a:t>không </a:t>
            </a:r>
            <a:r>
              <a:rPr lang="en-US" altLang="en-US" sz="5400" b="1">
                <a:solidFill>
                  <a:srgbClr val="1F0492"/>
                </a:solidFill>
                <a:latin typeface="Aptos" panose="020B0004020202020204" pitchFamily="34" charset="0"/>
                <a:cs typeface="Aparajita" panose="020B0502040204020203" pitchFamily="18" charset="0"/>
              </a:rPr>
              <a:t>đ</a:t>
            </a:r>
            <a:r>
              <a:rPr lang="en-US" altLang="en-US" sz="5400" b="1">
                <a:solidFill>
                  <a:srgbClr val="1F0492"/>
                </a:solidFill>
                <a:latin typeface="Aptos" panose="020B0004020202020204" pitchFamily="34" charset="0"/>
                <a:cs typeface="Aparajita" panose="020B0502040204020203" pitchFamily="18" charset="0"/>
              </a:rPr>
              <a:t>ội m</a:t>
            </a:r>
            <a:r>
              <a:rPr lang="en-US" altLang="en-US" sz="5400" b="1">
                <a:solidFill>
                  <a:srgbClr val="1F0492"/>
                </a:solidFill>
                <a:latin typeface="Aptos" panose="020B0004020202020204" pitchFamily="34" charset="0"/>
                <a:cs typeface="Aparajita" panose="020B0502040204020203" pitchFamily="18" charset="0"/>
              </a:rPr>
              <a:t>ũ</a:t>
            </a:r>
            <a:r>
              <a:rPr lang="en-US" altLang="en-US" sz="5400" b="1">
                <a:solidFill>
                  <a:srgbClr val="1F0492"/>
                </a:solidFill>
                <a:latin typeface="Aptos" panose="020B0004020202020204" pitchFamily="34" charset="0"/>
                <a:cs typeface="Aparajita" panose="020B0502040204020203" pitchFamily="18" charset="0"/>
              </a:rPr>
              <a:t> bảo</a:t>
            </a:r>
            <a:r>
              <a:rPr lang="vi-VN" altLang="en-US" sz="5400" b="1">
                <a:solidFill>
                  <a:srgbClr val="1F0492"/>
                </a:solidFill>
                <a:latin typeface="Aptos" panose="020B0004020202020204" pitchFamily="34" charset="0"/>
                <a:cs typeface="Aparajita" panose="020B0502040204020203" pitchFamily="18" charset="0"/>
              </a:rPr>
              <a:t> </a:t>
            </a:r>
            <a:r>
              <a:rPr lang="en-US" altLang="en-US" sz="5400" b="1">
                <a:solidFill>
                  <a:srgbClr val="1F0492"/>
                </a:solidFill>
                <a:latin typeface="Aptos" panose="020B0004020202020204" pitchFamily="34" charset="0"/>
                <a:cs typeface="Aparajita" panose="020B0502040204020203" pitchFamily="18" charset="0"/>
              </a:rPr>
              <a:t>hộ</a:t>
            </a:r>
            <a:endParaRPr lang="en-US" altLang="en-US" sz="5400" b="1">
              <a:solidFill>
                <a:srgbClr val="1F0492"/>
              </a:solidFill>
              <a:latin typeface="Aptos" panose="020B0004020202020204" pitchFamily="34" charset="0"/>
              <a:cs typeface="Aparajita" panose="020B0502040204020203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461" y="8914493"/>
            <a:ext cx="1299267" cy="1299267"/>
          </a:xfrm>
          <a:prstGeom prst="rect">
            <a:avLst/>
          </a:prstGeom>
        </p:spPr>
      </p:pic>
      <p:sp>
        <p:nvSpPr>
          <p:cNvPr id="6" name="TextBox 7"/>
          <p:cNvSpPr txBox="1"/>
          <p:nvPr/>
        </p:nvSpPr>
        <p:spPr>
          <a:xfrm>
            <a:off x="13596623" y="8805819"/>
            <a:ext cx="5758177" cy="12992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  <a:spcBef>
                <a:spcPct val="0"/>
              </a:spcBef>
            </a:pPr>
            <a:r>
              <a:rPr lang="en-US" sz="66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FIT-DNU</a:t>
            </a:r>
            <a:endParaRPr lang="en-US" sz="6600">
              <a:solidFill>
                <a:srgbClr val="FFFFFF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22023" y="8893053"/>
            <a:ext cx="1331055" cy="133105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114800" y="4610100"/>
            <a:ext cx="10801350" cy="1198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900"/>
              </a:spcBef>
              <a:spcAft>
                <a:spcPts val="900"/>
              </a:spcAft>
            </a:pPr>
            <a:r>
              <a:rPr lang="en-US" sz="3600">
                <a:solidFill>
                  <a:srgbClr val="1F0492"/>
                </a:solidFill>
                <a:latin typeface="Aptos" panose="020B0004020202020204" pitchFamily="34" charset="0"/>
                <a:cs typeface="Aparajita" panose="020B0502040204020203" pitchFamily="18" charset="0"/>
              </a:rPr>
              <a:t> </a:t>
            </a:r>
            <a:r>
              <a:rPr lang="vi-VN" altLang="en-US" sz="3600">
                <a:solidFill>
                  <a:srgbClr val="1F0492"/>
                </a:solidFill>
                <a:latin typeface="Aptos" panose="020B0004020202020204" pitchFamily="34" charset="0"/>
                <a:cs typeface="Aparajita" panose="020B0502040204020203" pitchFamily="18" charset="0"/>
              </a:rPr>
              <a:t>Nhóm 1:</a:t>
            </a:r>
            <a:r>
              <a:rPr lang="vi-VN" altLang="en-US" sz="3600">
                <a:solidFill>
                  <a:srgbClr val="FF0000"/>
                </a:solidFill>
                <a:latin typeface="Aptos" panose="020B0004020202020204" pitchFamily="34" charset="0"/>
                <a:cs typeface="Aparajita" panose="020B0502040204020203" pitchFamily="18" charset="0"/>
              </a:rPr>
              <a:t>Dương Đức Cường</a:t>
            </a:r>
            <a:r>
              <a:rPr lang="vi-VN" altLang="en-US" sz="3600">
                <a:solidFill>
                  <a:srgbClr val="1F0492"/>
                </a:solidFill>
                <a:latin typeface="Aptos" panose="020B0004020202020204" pitchFamily="34" charset="0"/>
                <a:cs typeface="Aparajita" panose="020B0502040204020203" pitchFamily="18" charset="0"/>
              </a:rPr>
              <a:t>, Trần Hoàng Công Tuyển , Nguyễn Văn </a:t>
            </a:r>
            <a:r>
              <a:rPr lang="vi-VN" altLang="en-US" sz="3600">
                <a:solidFill>
                  <a:srgbClr val="1F0492"/>
                </a:solidFill>
                <a:latin typeface="Aptos" panose="020B0004020202020204" pitchFamily="34" charset="0"/>
                <a:cs typeface="Aparajita" panose="020B0502040204020203" pitchFamily="18" charset="0"/>
              </a:rPr>
              <a:t>Hội</a:t>
            </a:r>
            <a:endParaRPr lang="vi-VN" altLang="en-US" sz="3600">
              <a:solidFill>
                <a:srgbClr val="1F0492"/>
              </a:solidFill>
              <a:latin typeface="Aptos" panose="020B0004020202020204" pitchFamily="34" charset="0"/>
              <a:cs typeface="Aparajita" panose="020B0502040204020203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logo on a black background&#10;&#10;AI-generated content may be incorrect.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22" t="16667" r="18519" b="24074"/>
          <a:stretch>
            <a:fillRect/>
          </a:stretch>
        </p:blipFill>
        <p:spPr>
          <a:xfrm>
            <a:off x="304800" y="9207324"/>
            <a:ext cx="1016355" cy="1016354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0" y="1028700"/>
            <a:ext cx="18288000" cy="0"/>
          </a:xfrm>
          <a:prstGeom prst="line">
            <a:avLst/>
          </a:prstGeom>
          <a:ln w="57150">
            <a:solidFill>
              <a:srgbClr val="F473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28600" y="142233"/>
            <a:ext cx="103632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CÔNG TÁC ĐÁNH GIÁ THỰC TẬP</a:t>
            </a:r>
            <a:endParaRPr lang="en-US" sz="40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>
          <a:xfrm>
            <a:off x="17526000" y="9867900"/>
            <a:ext cx="762000" cy="304800"/>
          </a:xfrm>
        </p:spPr>
        <p:txBody>
          <a:bodyPr/>
          <a:lstStyle/>
          <a:p>
            <a:r>
              <a:rPr lang="vi-VN" altLang="en-US" sz="20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</a:t>
            </a:r>
            <a:endParaRPr lang="vi-VN" altLang="en-US" sz="2000" b="1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-21772" y="-35037"/>
            <a:ext cx="18309771" cy="952500"/>
          </a:xfrm>
          <a:prstGeom prst="rect">
            <a:avLst/>
          </a:prstGeom>
          <a:solidFill>
            <a:srgbClr val="1F049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228600" y="147482"/>
            <a:ext cx="13182600" cy="7067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altLang="en-US"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CÁC THÁCH THỨC VÀ LƯU Ý KHI TRIỂN </a:t>
            </a:r>
            <a:r>
              <a:rPr lang="vi-VN" altLang="en-US"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KHAI</a:t>
            </a:r>
            <a:endParaRPr lang="vi-VN" altLang="en-US" sz="40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cxnSp>
        <p:nvCxnSpPr>
          <p:cNvPr id="42" name="Straight Connector 41"/>
          <p:cNvCxnSpPr/>
          <p:nvPr/>
        </p:nvCxnSpPr>
        <p:spPr>
          <a:xfrm>
            <a:off x="1655734" y="9778987"/>
            <a:ext cx="16302584" cy="0"/>
          </a:xfrm>
          <a:prstGeom prst="line">
            <a:avLst/>
          </a:prstGeom>
          <a:ln w="19050">
            <a:solidFill>
              <a:srgbClr val="1F04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Box 26"/>
          <p:cNvSpPr txBox="1"/>
          <p:nvPr/>
        </p:nvSpPr>
        <p:spPr>
          <a:xfrm>
            <a:off x="2971800" y="9029700"/>
            <a:ext cx="2151380" cy="38417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vi-VN" altLang="en-US"/>
          </a:p>
        </p:txBody>
      </p:sp>
      <p:sp>
        <p:nvSpPr>
          <p:cNvPr id="28" name="Text Box 27"/>
          <p:cNvSpPr txBox="1"/>
          <p:nvPr/>
        </p:nvSpPr>
        <p:spPr>
          <a:xfrm>
            <a:off x="914400" y="2476500"/>
            <a:ext cx="12033250" cy="6243955"/>
          </a:xfrm>
          <a:prstGeom prst="rect">
            <a:avLst/>
          </a:prstGeom>
        </p:spPr>
        <p:txBody>
          <a:bodyPr>
            <a:noAutofit/>
          </a:bodyPr>
          <a:p>
            <a:pPr marL="457200" indent="-457200">
              <a:buFont typeface="Wingdings" panose="05000000000000000000" charset="0"/>
              <a:buChar char="Ø"/>
            </a:pPr>
            <a:r>
              <a:rPr sz="3500">
                <a:solidFill>
                  <a:srgbClr val="000000"/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</a:rPr>
              <a:t>Nội dung: </a:t>
            </a:r>
            <a:endParaRPr sz="3500">
              <a:solidFill>
                <a:srgbClr val="000000"/>
              </a:solidFill>
              <a:latin typeface="Arial" panose="020B0604020202020204" pitchFamily="34" charset="0"/>
              <a:ea typeface="Roboto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sz="3500">
                <a:solidFill>
                  <a:srgbClr val="000000"/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</a:rPr>
              <a:t>Điều kiện ánh sáng, góc camera, chi phí </a:t>
            </a:r>
            <a:endParaRPr sz="3500">
              <a:solidFill>
                <a:srgbClr val="000000"/>
              </a:solidFill>
              <a:latin typeface="Arial" panose="020B0604020202020204" pitchFamily="34" charset="0"/>
              <a:ea typeface="Roboto"/>
              <a:cs typeface="Arial" panose="020B0604020202020204" pitchFamily="34" charset="0"/>
            </a:endParaRPr>
          </a:p>
          <a:p>
            <a:r>
              <a:rPr sz="3500">
                <a:solidFill>
                  <a:srgbClr val="000000"/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</a:rPr>
              <a:t>lắp đặt. </a:t>
            </a:r>
            <a:endParaRPr sz="3500">
              <a:solidFill>
                <a:srgbClr val="000000"/>
              </a:solidFill>
              <a:latin typeface="Arial" panose="020B0604020202020204" pitchFamily="34" charset="0"/>
              <a:ea typeface="Roboto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sz="3500">
                <a:solidFill>
                  <a:srgbClr val="000000"/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</a:rPr>
              <a:t>Vấn đề quyền riêng tư: cần thông báo và </a:t>
            </a:r>
            <a:endParaRPr sz="3500">
              <a:solidFill>
                <a:srgbClr val="000000"/>
              </a:solidFill>
              <a:latin typeface="Arial" panose="020B0604020202020204" pitchFamily="34" charset="0"/>
              <a:ea typeface="Roboto"/>
              <a:cs typeface="Arial" panose="020B0604020202020204" pitchFamily="34" charset="0"/>
            </a:endParaRPr>
          </a:p>
          <a:p>
            <a:r>
              <a:rPr sz="3500">
                <a:solidFill>
                  <a:srgbClr val="000000"/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</a:rPr>
              <a:t>minh bạch với người lao động.</a:t>
            </a:r>
            <a:endParaRPr sz="3500">
              <a:solidFill>
                <a:srgbClr val="000000"/>
              </a:solidFill>
              <a:latin typeface="Arial" panose="020B0604020202020204" pitchFamily="34" charset="0"/>
              <a:ea typeface="Roboto"/>
              <a:cs typeface="Arial" panose="020B0604020202020204" pitchFamily="34" charset="0"/>
            </a:endParaRPr>
          </a:p>
        </p:txBody>
      </p:sp>
      <p:pic>
        <p:nvPicPr>
          <p:cNvPr id="29" name="Picture 28"/>
          <p:cNvPicPr/>
          <p:nvPr/>
        </p:nvPicPr>
        <p:blipFill>
          <a:blip r:embed="rId2"/>
          <a:srcRect t="37660" r="609"/>
          <a:stretch>
            <a:fillRect/>
          </a:stretch>
        </p:blipFill>
        <p:spPr>
          <a:xfrm>
            <a:off x="10363200" y="2400300"/>
            <a:ext cx="6880860" cy="62210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7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logo on a black background&#10;&#10;AI-generated content may be incorrect.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22" t="16667" r="18519" b="24074"/>
          <a:stretch>
            <a:fillRect/>
          </a:stretch>
        </p:blipFill>
        <p:spPr>
          <a:xfrm>
            <a:off x="304800" y="9207324"/>
            <a:ext cx="1016355" cy="1016354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0" y="1028700"/>
            <a:ext cx="18288000" cy="0"/>
          </a:xfrm>
          <a:prstGeom prst="line">
            <a:avLst/>
          </a:prstGeom>
          <a:ln w="57150">
            <a:solidFill>
              <a:srgbClr val="F473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28600" y="142233"/>
            <a:ext cx="103632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CÔNG TÁC ĐÁNH GIÁ THỰC TẬP</a:t>
            </a:r>
            <a:endParaRPr lang="en-US" sz="40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>
          <a:xfrm>
            <a:off x="17526000" y="9867900"/>
            <a:ext cx="762000" cy="304800"/>
          </a:xfrm>
        </p:spPr>
        <p:txBody>
          <a:bodyPr/>
          <a:lstStyle/>
          <a:p>
            <a:r>
              <a:rPr lang="vi-VN" altLang="en-US" sz="20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  <a:endParaRPr lang="vi-VN" altLang="en-US" sz="2000" b="1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-21772" y="-35037"/>
            <a:ext cx="18309771" cy="952500"/>
          </a:xfrm>
          <a:prstGeom prst="rect">
            <a:avLst/>
          </a:prstGeom>
          <a:solidFill>
            <a:srgbClr val="1F049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228600" y="147482"/>
            <a:ext cx="13182600" cy="7067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4000" b="1">
                <a:solidFill>
                  <a:schemeClr val="bg1"/>
                </a:solidFill>
                <a:latin typeface="Lato" panose="020F0502020204030203" charset="0"/>
                <a:cs typeface="Lato" panose="020F0502020204030203" charset="0"/>
              </a:rPr>
              <a:t>Kết</a:t>
            </a:r>
            <a:r>
              <a:rPr lang="vi-VN" altLang="en-US" sz="4000" b="1">
                <a:solidFill>
                  <a:schemeClr val="bg1"/>
                </a:solidFill>
                <a:latin typeface="Lato" panose="020F0502020204030203" charset="0"/>
                <a:cs typeface="Lato" panose="020F0502020204030203" charset="0"/>
              </a:rPr>
              <a:t> </a:t>
            </a:r>
            <a:r>
              <a:rPr lang="en-US" altLang="en-US" sz="4000" b="1">
                <a:solidFill>
                  <a:schemeClr val="bg1"/>
                </a:solidFill>
                <a:latin typeface="Lato" panose="020F0502020204030203" charset="0"/>
                <a:cs typeface="Lato" panose="020F0502020204030203" charset="0"/>
              </a:rPr>
              <a:t>luận &amp; </a:t>
            </a:r>
            <a:r>
              <a:rPr lang="en-US" altLang="en-US" sz="4000" b="1">
                <a:solidFill>
                  <a:schemeClr val="bg1"/>
                </a:solidFill>
                <a:latin typeface="Lato" panose="020F0502020204030203" charset="0"/>
                <a:cs typeface="Lato" panose="020F0502020204030203" charset="0"/>
              </a:rPr>
              <a:t>Đ</a:t>
            </a:r>
            <a:r>
              <a:rPr lang="en-US" altLang="en-US" sz="4000" b="1">
                <a:solidFill>
                  <a:schemeClr val="bg1"/>
                </a:solidFill>
                <a:latin typeface="Lato" panose="020F0502020204030203" charset="0"/>
                <a:cs typeface="Lato" panose="020F0502020204030203" charset="0"/>
              </a:rPr>
              <a:t>ề xuất</a:t>
            </a:r>
            <a:endParaRPr lang="en-US" altLang="en-US" sz="4000" b="1">
              <a:solidFill>
                <a:schemeClr val="bg1"/>
              </a:solidFill>
              <a:latin typeface="Lato" panose="020F0502020204030203" charset="0"/>
              <a:cs typeface="Lato" panose="020F0502020204030203" charset="0"/>
            </a:endParaRPr>
          </a:p>
        </p:txBody>
      </p:sp>
      <p:cxnSp>
        <p:nvCxnSpPr>
          <p:cNvPr id="42" name="Straight Connector 41"/>
          <p:cNvCxnSpPr/>
          <p:nvPr/>
        </p:nvCxnSpPr>
        <p:spPr>
          <a:xfrm>
            <a:off x="1655734" y="9778987"/>
            <a:ext cx="16302584" cy="0"/>
          </a:xfrm>
          <a:prstGeom prst="line">
            <a:avLst/>
          </a:prstGeom>
          <a:ln w="19050">
            <a:solidFill>
              <a:srgbClr val="1F04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 Box 1"/>
          <p:cNvSpPr txBox="1"/>
          <p:nvPr/>
        </p:nvSpPr>
        <p:spPr>
          <a:xfrm>
            <a:off x="12268200" y="114300"/>
            <a:ext cx="9145270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vi-VN" altLang="en-US"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HIỆU SUẤT MÔ </a:t>
            </a:r>
            <a:r>
              <a:rPr lang="vi-VN" altLang="en-US"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HÌNH</a:t>
            </a:r>
            <a:endParaRPr lang="vi-VN" altLang="en-US" sz="40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24" name="Text Box 23"/>
          <p:cNvSpPr txBox="1"/>
          <p:nvPr/>
        </p:nvSpPr>
        <p:spPr>
          <a:xfrm>
            <a:off x="457200" y="1714500"/>
            <a:ext cx="7189470" cy="8509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0" algn="just">
              <a:lnSpc>
                <a:spcPct val="150000"/>
              </a:lnSpc>
              <a:buSzPct val="150000"/>
              <a:buFont typeface="Arial" panose="020B0604020202020204" pitchFamily="34" charset="0"/>
              <a:buNone/>
            </a:pPr>
            <a:endParaRPr lang="en-US" altLang="en-US" sz="2400">
              <a:solidFill>
                <a:schemeClr val="tx1"/>
              </a:solidFill>
              <a:latin typeface="Lato" panose="020F0502020204030203" charset="0"/>
              <a:cs typeface="Lato" panose="020F0502020204030203" charset="0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914400" y="2705100"/>
            <a:ext cx="8298815" cy="4704080"/>
          </a:xfrm>
          <a:prstGeom prst="rect">
            <a:avLst/>
          </a:prstGeom>
        </p:spPr>
        <p:txBody>
          <a:bodyPr>
            <a:noAutofit/>
          </a:bodyPr>
          <a:p>
            <a:pPr marL="457200" indent="-457200" algn="l">
              <a:buFont typeface="Wingdings" panose="05000000000000000000" charset="0"/>
              <a:buChar char="Ø"/>
            </a:pPr>
            <a:r>
              <a:rPr sz="3500">
                <a:solidFill>
                  <a:srgbClr val="000000"/>
                </a:solidFill>
                <a:latin typeface="Arial" panose="020B0604020202020204" pitchFamily="34" charset="0"/>
                <a:ea typeface="Roboto-Bold"/>
                <a:cs typeface="Arial" panose="020B0604020202020204" pitchFamily="34" charset="0"/>
              </a:rPr>
              <a:t>Nội dung: </a:t>
            </a:r>
            <a:endParaRPr sz="3500">
              <a:solidFill>
                <a:srgbClr val="000000"/>
              </a:solidFill>
              <a:latin typeface="Arial" panose="020B0604020202020204" pitchFamily="34" charset="0"/>
              <a:ea typeface="Roboto-Bold"/>
              <a:cs typeface="Arial" panose="020B0604020202020204" pitchFamily="34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sz="3500">
                <a:solidFill>
                  <a:srgbClr val="000000"/>
                </a:solidFill>
                <a:latin typeface="Arial" panose="020B0604020202020204" pitchFamily="34" charset="0"/>
                <a:ea typeface="Roboto-Bold"/>
                <a:cs typeface="Arial" panose="020B0604020202020204" pitchFamily="34" charset="0"/>
              </a:rPr>
              <a:t>Camera AI giám sát an toàn là giải pháp </a:t>
            </a:r>
            <a:endParaRPr sz="3500">
              <a:solidFill>
                <a:srgbClr val="000000"/>
              </a:solidFill>
              <a:latin typeface="Arial" panose="020B0604020202020204" pitchFamily="34" charset="0"/>
              <a:ea typeface="Roboto-Bold"/>
              <a:cs typeface="Arial" panose="020B0604020202020204" pitchFamily="34" charset="0"/>
            </a:endParaRPr>
          </a:p>
          <a:p>
            <a:pPr algn="l"/>
            <a:r>
              <a:rPr sz="3500">
                <a:solidFill>
                  <a:srgbClr val="000000"/>
                </a:solidFill>
                <a:latin typeface="Arial" panose="020B0604020202020204" pitchFamily="34" charset="0"/>
                <a:ea typeface="Roboto-Bold"/>
                <a:cs typeface="Arial" panose="020B0604020202020204" pitchFamily="34" charset="0"/>
              </a:rPr>
              <a:t>tối ưu, hiện đại. </a:t>
            </a:r>
            <a:endParaRPr sz="3500">
              <a:solidFill>
                <a:srgbClr val="000000"/>
              </a:solidFill>
              <a:latin typeface="Arial" panose="020B0604020202020204" pitchFamily="34" charset="0"/>
              <a:ea typeface="Roboto-Bold"/>
              <a:cs typeface="Arial" panose="020B0604020202020204" pitchFamily="34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sz="3500">
                <a:solidFill>
                  <a:srgbClr val="000000"/>
                </a:solidFill>
                <a:latin typeface="Arial" panose="020B0604020202020204" pitchFamily="34" charset="0"/>
                <a:ea typeface="Roboto-Bold"/>
                <a:cs typeface="Arial" panose="020B0604020202020204" pitchFamily="34" charset="0"/>
              </a:rPr>
              <a:t>Đề xuất triển khai thử nghiệm trong một </a:t>
            </a:r>
            <a:endParaRPr sz="3500">
              <a:solidFill>
                <a:srgbClr val="000000"/>
              </a:solidFill>
              <a:latin typeface="Arial" panose="020B0604020202020204" pitchFamily="34" charset="0"/>
              <a:ea typeface="Roboto-Bold"/>
              <a:cs typeface="Arial" panose="020B0604020202020204" pitchFamily="34" charset="0"/>
            </a:endParaRPr>
          </a:p>
          <a:p>
            <a:pPr algn="l"/>
            <a:r>
              <a:rPr sz="3500">
                <a:solidFill>
                  <a:srgbClr val="000000"/>
                </a:solidFill>
                <a:latin typeface="Arial" panose="020B0604020202020204" pitchFamily="34" charset="0"/>
                <a:ea typeface="Roboto-Bold"/>
                <a:cs typeface="Arial" panose="020B0604020202020204" pitchFamily="34" charset="0"/>
              </a:rPr>
              <a:t>khu vực, thu thập dữ liệu, sau đó mở rộng </a:t>
            </a:r>
            <a:endParaRPr sz="3500">
              <a:solidFill>
                <a:srgbClr val="000000"/>
              </a:solidFill>
              <a:latin typeface="Arial" panose="020B0604020202020204" pitchFamily="34" charset="0"/>
              <a:ea typeface="Roboto-Bold"/>
              <a:cs typeface="Arial" panose="020B0604020202020204" pitchFamily="34" charset="0"/>
            </a:endParaRPr>
          </a:p>
          <a:p>
            <a:pPr algn="l"/>
            <a:r>
              <a:rPr sz="3500">
                <a:solidFill>
                  <a:srgbClr val="000000"/>
                </a:solidFill>
                <a:latin typeface="Arial" panose="020B0604020202020204" pitchFamily="34" charset="0"/>
                <a:ea typeface="Roboto-Bold"/>
                <a:cs typeface="Arial" panose="020B0604020202020204" pitchFamily="34" charset="0"/>
              </a:rPr>
              <a:t>quy mô</a:t>
            </a:r>
            <a:endParaRPr sz="3500">
              <a:solidFill>
                <a:srgbClr val="000000"/>
              </a:solidFill>
              <a:latin typeface="Arial" panose="020B0604020202020204" pitchFamily="34" charset="0"/>
              <a:ea typeface="Roboto-Bold"/>
              <a:cs typeface="Arial" panose="020B0604020202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5400" y="2019300"/>
            <a:ext cx="8938895" cy="59594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049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4800331" y="5981700"/>
            <a:ext cx="8689877" cy="2324100"/>
          </a:xfrm>
          <a:custGeom>
            <a:avLst/>
            <a:gdLst/>
            <a:ahLst/>
            <a:cxnLst/>
            <a:rect l="l" t="t" r="r" b="b"/>
            <a:pathLst>
              <a:path w="7315200" h="2061556">
                <a:moveTo>
                  <a:pt x="0" y="0"/>
                </a:moveTo>
                <a:lnTo>
                  <a:pt x="7315200" y="0"/>
                </a:lnTo>
                <a:lnTo>
                  <a:pt x="7315200" y="2061556"/>
                </a:lnTo>
                <a:lnTo>
                  <a:pt x="0" y="2061556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defTabSz="609600"/>
            <a:endParaRPr lang="en-US" sz="1200">
              <a:solidFill>
                <a:prstClr val="black"/>
              </a:solidFill>
              <a:latin typeface="Arial" panose="020B0604020202020204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0" y="838200"/>
            <a:ext cx="4762500" cy="4762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logo on a black background&#10;&#10;AI-generated content may be incorrect.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22" t="16667" r="18519" b="24074"/>
          <a:stretch>
            <a:fillRect/>
          </a:stretch>
        </p:blipFill>
        <p:spPr>
          <a:xfrm>
            <a:off x="304800" y="9207324"/>
            <a:ext cx="1016355" cy="1016354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0" y="1028700"/>
            <a:ext cx="18288000" cy="0"/>
          </a:xfrm>
          <a:prstGeom prst="line">
            <a:avLst/>
          </a:prstGeom>
          <a:ln w="57150">
            <a:solidFill>
              <a:srgbClr val="F473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28600" y="142233"/>
            <a:ext cx="103632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CÔNG TÁC ĐÁNH GIÁ THỰC TẬP</a:t>
            </a:r>
            <a:endParaRPr lang="en-US" sz="40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>
          <a:xfrm>
            <a:off x="17526000" y="9867900"/>
            <a:ext cx="762000" cy="304800"/>
          </a:xfrm>
        </p:spPr>
        <p:txBody>
          <a:bodyPr/>
          <a:lstStyle/>
          <a:p>
            <a:r>
              <a:rPr lang="en-US" sz="20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sz="2000" b="1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AutoShape 2"/>
          <p:cNvSpPr>
            <a:spLocks noChangeAspect="1" noChangeArrowheads="1"/>
          </p:cNvSpPr>
          <p:nvPr/>
        </p:nvSpPr>
        <p:spPr bwMode="auto">
          <a:xfrm>
            <a:off x="10668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-21772" y="-35037"/>
            <a:ext cx="18309771" cy="952500"/>
          </a:xfrm>
          <a:prstGeom prst="rect">
            <a:avLst/>
          </a:prstGeom>
          <a:solidFill>
            <a:srgbClr val="1F049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228600" y="147482"/>
            <a:ext cx="10363200" cy="7067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altLang="en-US"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NỘI </a:t>
            </a:r>
            <a:r>
              <a:rPr lang="vi-VN" altLang="en-US"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DUNG</a:t>
            </a:r>
            <a:endParaRPr lang="vi-VN" altLang="en-US" sz="40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2" name="Straight Connector 41"/>
          <p:cNvCxnSpPr/>
          <p:nvPr/>
        </p:nvCxnSpPr>
        <p:spPr>
          <a:xfrm>
            <a:off x="1655734" y="9778987"/>
            <a:ext cx="16302584" cy="0"/>
          </a:xfrm>
          <a:prstGeom prst="line">
            <a:avLst/>
          </a:prstGeom>
          <a:ln w="19050">
            <a:solidFill>
              <a:srgbClr val="1F04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ounded Rectangle 22"/>
          <p:cNvSpPr/>
          <p:nvPr/>
        </p:nvSpPr>
        <p:spPr>
          <a:xfrm>
            <a:off x="17297400" y="3162300"/>
            <a:ext cx="76200" cy="76200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8" name="Rounded Rectangle 27"/>
          <p:cNvSpPr/>
          <p:nvPr/>
        </p:nvSpPr>
        <p:spPr>
          <a:xfrm>
            <a:off x="1066800" y="1790700"/>
            <a:ext cx="4486275" cy="915035"/>
          </a:xfrm>
          <a:prstGeom prst="roundRect">
            <a:avLst/>
          </a:prstGeom>
          <a:solidFill>
            <a:schemeClr val="bg1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l"/>
            <a:endParaRPr lang="vi-VN" altLang="en-US" sz="3500" b="1">
              <a:solidFill>
                <a:schemeClr val="tx1"/>
              </a:solidFill>
              <a:sym typeface="+mn-ea"/>
            </a:endParaRPr>
          </a:p>
          <a:p>
            <a:pPr algn="l"/>
            <a:r>
              <a:rPr lang="vi-VN" altLang="en-US" sz="4000" b="1">
                <a:solidFill>
                  <a:schemeClr val="tx1"/>
                </a:solidFill>
                <a:sym typeface="+mn-ea"/>
              </a:rPr>
              <a:t>1. GIỚI THIỆU</a:t>
            </a:r>
            <a:endParaRPr lang="vi-VN" altLang="en-US" sz="4000" b="1">
              <a:solidFill>
                <a:schemeClr val="tx1"/>
              </a:solidFill>
            </a:endParaRPr>
          </a:p>
          <a:p>
            <a:pPr algn="l"/>
            <a:endParaRPr lang="en-US" sz="4000" b="1"/>
          </a:p>
        </p:txBody>
      </p:sp>
      <p:sp>
        <p:nvSpPr>
          <p:cNvPr id="30" name="Rounded Rectangle 29"/>
          <p:cNvSpPr/>
          <p:nvPr/>
        </p:nvSpPr>
        <p:spPr>
          <a:xfrm>
            <a:off x="1066800" y="3009900"/>
            <a:ext cx="7569200" cy="915035"/>
          </a:xfrm>
          <a:prstGeom prst="roundRect">
            <a:avLst/>
          </a:prstGeom>
          <a:solidFill>
            <a:schemeClr val="bg1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l"/>
            <a:endParaRPr lang="vi-VN" altLang="en-US" sz="4000" b="1">
              <a:solidFill>
                <a:schemeClr val="tx1"/>
              </a:solidFill>
              <a:sym typeface="+mn-ea"/>
            </a:endParaRPr>
          </a:p>
          <a:p>
            <a:pPr algn="l"/>
            <a:r>
              <a:rPr lang="vi-VN" altLang="en-US" sz="4000" b="1">
                <a:solidFill>
                  <a:schemeClr val="tx1"/>
                </a:solidFill>
                <a:sym typeface="+mn-ea"/>
              </a:rPr>
              <a:t>2. NGHIÊN CỨU LIÊN QUAN</a:t>
            </a:r>
            <a:endParaRPr lang="vi-VN" altLang="en-US" sz="4000" b="1">
              <a:solidFill>
                <a:schemeClr val="tx1"/>
              </a:solidFill>
            </a:endParaRPr>
          </a:p>
          <a:p>
            <a:pPr algn="l"/>
            <a:endParaRPr lang="en-US" sz="4000" b="1"/>
          </a:p>
        </p:txBody>
      </p:sp>
      <p:sp>
        <p:nvSpPr>
          <p:cNvPr id="31" name="Rounded Rectangle 30"/>
          <p:cNvSpPr/>
          <p:nvPr/>
        </p:nvSpPr>
        <p:spPr>
          <a:xfrm>
            <a:off x="1066800" y="4305300"/>
            <a:ext cx="7740650" cy="915035"/>
          </a:xfrm>
          <a:prstGeom prst="roundRect">
            <a:avLst/>
          </a:prstGeom>
          <a:solidFill>
            <a:schemeClr val="bg1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l"/>
            <a:endParaRPr lang="vi-VN" altLang="en-US" sz="4000" b="1">
              <a:solidFill>
                <a:schemeClr val="tx1"/>
              </a:solidFill>
              <a:sym typeface="+mn-ea"/>
            </a:endParaRPr>
          </a:p>
          <a:p>
            <a:pPr algn="l"/>
            <a:r>
              <a:rPr lang="vi-VN" altLang="en-US" sz="4000" b="1">
                <a:solidFill>
                  <a:schemeClr val="tx1"/>
                </a:solidFill>
                <a:sym typeface="+mn-ea"/>
              </a:rPr>
              <a:t>3. PHƯƠNG PHÁP ĐỀ XUẤT</a:t>
            </a:r>
            <a:endParaRPr lang="vi-VN" altLang="en-US" sz="4000" b="1">
              <a:solidFill>
                <a:schemeClr val="tx1"/>
              </a:solidFill>
            </a:endParaRPr>
          </a:p>
          <a:p>
            <a:pPr algn="l"/>
            <a:endParaRPr lang="en-US" sz="4000" b="1"/>
          </a:p>
        </p:txBody>
      </p:sp>
      <p:sp>
        <p:nvSpPr>
          <p:cNvPr id="33" name="Rounded Rectangle 32"/>
          <p:cNvSpPr/>
          <p:nvPr/>
        </p:nvSpPr>
        <p:spPr>
          <a:xfrm>
            <a:off x="1066800" y="5720715"/>
            <a:ext cx="7569835" cy="948055"/>
          </a:xfrm>
          <a:prstGeom prst="roundRect">
            <a:avLst/>
          </a:prstGeom>
          <a:solidFill>
            <a:schemeClr val="bg1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vi-VN" altLang="en-US" sz="4000" b="1">
                <a:solidFill>
                  <a:schemeClr val="tx1"/>
                </a:solidFill>
                <a:sym typeface="+mn-ea"/>
              </a:rPr>
              <a:t>4. KIỂM TRA VÀ ĐÁNH GIÁ</a:t>
            </a:r>
            <a:endParaRPr lang="en-US" sz="4000" b="1"/>
          </a:p>
        </p:txBody>
      </p:sp>
      <p:sp>
        <p:nvSpPr>
          <p:cNvPr id="35" name="Rounded Rectangle 34"/>
          <p:cNvSpPr/>
          <p:nvPr/>
        </p:nvSpPr>
        <p:spPr>
          <a:xfrm>
            <a:off x="1066800" y="7200900"/>
            <a:ext cx="11958955" cy="915035"/>
          </a:xfrm>
          <a:prstGeom prst="roundRect">
            <a:avLst/>
          </a:prstGeom>
          <a:solidFill>
            <a:schemeClr val="bg1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>
              <a:buNone/>
            </a:pPr>
            <a:r>
              <a:rPr lang="vi-VN" altLang="en-US" sz="4000" b="1">
                <a:solidFill>
                  <a:schemeClr val="tx1"/>
                </a:solidFill>
                <a:sym typeface="+mn-ea"/>
              </a:rPr>
              <a:t>5. KẾT LUẬN VÀ HƯỚNG PHÁT TRIỂN</a:t>
            </a:r>
            <a:endParaRPr lang="en-US" sz="4000" b="1"/>
          </a:p>
        </p:txBody>
      </p:sp>
      <p:sp>
        <p:nvSpPr>
          <p:cNvPr id="41" name="Text Box 40"/>
          <p:cNvSpPr txBox="1"/>
          <p:nvPr/>
        </p:nvSpPr>
        <p:spPr>
          <a:xfrm>
            <a:off x="16821150" y="7115175"/>
            <a:ext cx="6096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logo on a black background&#10;&#10;AI-generated content may be incorrect.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22" t="16667" r="18519" b="24074"/>
          <a:stretch>
            <a:fillRect/>
          </a:stretch>
        </p:blipFill>
        <p:spPr>
          <a:xfrm>
            <a:off x="304800" y="9207324"/>
            <a:ext cx="1016355" cy="1016354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0" y="1028700"/>
            <a:ext cx="18288000" cy="0"/>
          </a:xfrm>
          <a:prstGeom prst="line">
            <a:avLst/>
          </a:prstGeom>
          <a:ln w="57150">
            <a:solidFill>
              <a:srgbClr val="F473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28600" y="142233"/>
            <a:ext cx="103632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CÔNG TÁC ĐÁNH GIÁ THỰC TẬP</a:t>
            </a:r>
            <a:endParaRPr lang="en-US" sz="40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>
          <a:xfrm>
            <a:off x="17526000" y="9867900"/>
            <a:ext cx="762000" cy="304800"/>
          </a:xfrm>
        </p:spPr>
        <p:txBody>
          <a:bodyPr/>
          <a:lstStyle/>
          <a:p>
            <a:r>
              <a:rPr lang="en-US" sz="20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sz="2000" b="1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AutoShape 2"/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-21772" y="-35037"/>
            <a:ext cx="18309771" cy="952500"/>
          </a:xfrm>
          <a:prstGeom prst="rect">
            <a:avLst/>
          </a:prstGeom>
          <a:solidFill>
            <a:srgbClr val="1F049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228600" y="147482"/>
            <a:ext cx="10363200" cy="7067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altLang="en-US"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TẠI SAO CẦN GIÁM </a:t>
            </a:r>
            <a:r>
              <a:rPr lang="vi-VN" altLang="en-US"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SÁT?</a:t>
            </a:r>
            <a:endParaRPr lang="vi-VN" altLang="en-US" sz="40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2" name="Straight Connector 41"/>
          <p:cNvCxnSpPr/>
          <p:nvPr/>
        </p:nvCxnSpPr>
        <p:spPr>
          <a:xfrm>
            <a:off x="1655734" y="9778987"/>
            <a:ext cx="16302584" cy="0"/>
          </a:xfrm>
          <a:prstGeom prst="line">
            <a:avLst/>
          </a:prstGeom>
          <a:ln w="19050">
            <a:solidFill>
              <a:srgbClr val="1F04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AutoShape 2"/>
          <p:cNvSpPr>
            <a:spLocks noChangeAspect="1" noChangeArrowheads="1"/>
          </p:cNvSpPr>
          <p:nvPr/>
        </p:nvSpPr>
        <p:spPr bwMode="auto">
          <a:xfrm>
            <a:off x="9548111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11" name="Text Box 10"/>
          <p:cNvSpPr txBox="1"/>
          <p:nvPr/>
        </p:nvSpPr>
        <p:spPr>
          <a:xfrm>
            <a:off x="272415" y="2324100"/>
            <a:ext cx="11233785" cy="7031355"/>
          </a:xfrm>
          <a:prstGeom prst="rect">
            <a:avLst/>
          </a:prstGeom>
        </p:spPr>
        <p:txBody>
          <a:bodyPr wrap="square">
            <a:noAutofit/>
          </a:bodyPr>
          <a:p>
            <a:pPr marL="457200" indent="-457200">
              <a:buFont typeface="Wingdings" panose="05000000000000000000" charset="0"/>
              <a:buChar char=""/>
            </a:pPr>
            <a:r>
              <a:rPr lang="en-US" altLang="en-US" sz="3500">
                <a:latin typeface="Arial" panose="020B0604020202020204" pitchFamily="34" charset="0"/>
                <a:cs typeface="Arial" panose="020B0604020202020204" pitchFamily="34" charset="0"/>
              </a:rPr>
              <a:t>Nội dung:</a:t>
            </a:r>
            <a:endParaRPr lang="en-US" altLang="en-US" sz="35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n-US" sz="3500">
                <a:latin typeface="Arial" panose="020B0604020202020204" pitchFamily="34" charset="0"/>
                <a:cs typeface="Arial" panose="020B0604020202020204" pitchFamily="34" charset="0"/>
              </a:rPr>
              <a:t>Tai nạn do không đ</a:t>
            </a:r>
            <a:r>
              <a:rPr lang="en-US" altLang="en-US" sz="3500">
                <a:latin typeface="Arial" panose="020B0604020202020204" pitchFamily="34" charset="0"/>
                <a:cs typeface="Arial" panose="020B0604020202020204" pitchFamily="34" charset="0"/>
              </a:rPr>
              <a:t>ội mũ</a:t>
            </a:r>
            <a:r>
              <a:rPr lang="en-US" altLang="en-US" sz="3500">
                <a:latin typeface="Arial" panose="020B0604020202020204" pitchFamily="34" charset="0"/>
                <a:cs typeface="Arial" panose="020B0604020202020204" pitchFamily="34" charset="0"/>
              </a:rPr>
              <a:t> chiếm tỷ lệ cao.</a:t>
            </a:r>
            <a:endParaRPr lang="en-US" altLang="en-US" sz="35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n-US" sz="3500">
                <a:latin typeface="Arial" panose="020B0604020202020204" pitchFamily="34" charset="0"/>
                <a:cs typeface="Arial" panose="020B0604020202020204" pitchFamily="34" charset="0"/>
              </a:rPr>
              <a:t>Khó khă</a:t>
            </a:r>
            <a:r>
              <a:rPr lang="en-US" altLang="en-US" sz="3500">
                <a:latin typeface="Arial" panose="020B0604020202020204" pitchFamily="34" charset="0"/>
                <a:cs typeface="Arial" panose="020B0604020202020204" pitchFamily="34" charset="0"/>
              </a:rPr>
              <a:t>n trong giám sát thủ công, không</a:t>
            </a:r>
            <a:endParaRPr lang="en-US" altLang="en-US" sz="35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n-US" sz="3500">
                <a:latin typeface="Arial" panose="020B0604020202020204" pitchFamily="34" charset="0"/>
                <a:cs typeface="Arial" panose="020B0604020202020204" pitchFamily="34" charset="0"/>
              </a:rPr>
              <a:t>hiệu quả trong môi trư</a:t>
            </a:r>
            <a:r>
              <a:rPr lang="en-US" altLang="en-US" sz="3500">
                <a:latin typeface="Arial" panose="020B0604020202020204" pitchFamily="34" charset="0"/>
                <a:cs typeface="Arial" panose="020B0604020202020204" pitchFamily="34" charset="0"/>
              </a:rPr>
              <a:t>ờng rộng lớn.</a:t>
            </a:r>
            <a:endParaRPr lang="en-US" altLang="en-US" sz="35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11277600" y="1866900"/>
            <a:ext cx="5953125" cy="403034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4200" y="5372100"/>
            <a:ext cx="6090920" cy="35058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logo on a black background&#10;&#10;AI-generated content may be incorrect.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22" t="16667" r="18519" b="24074"/>
          <a:stretch>
            <a:fillRect/>
          </a:stretch>
        </p:blipFill>
        <p:spPr>
          <a:xfrm>
            <a:off x="304800" y="9207324"/>
            <a:ext cx="1016355" cy="1016354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0" y="1028700"/>
            <a:ext cx="18288000" cy="0"/>
          </a:xfrm>
          <a:prstGeom prst="line">
            <a:avLst/>
          </a:prstGeom>
          <a:ln w="57150">
            <a:solidFill>
              <a:srgbClr val="F473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28600" y="142233"/>
            <a:ext cx="103632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CÔNG TÁC ĐÁNH GIÁ THỰC TẬP</a:t>
            </a:r>
            <a:endParaRPr lang="en-US" sz="40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>
          <a:xfrm>
            <a:off x="17526000" y="9867900"/>
            <a:ext cx="762000" cy="304800"/>
          </a:xfrm>
        </p:spPr>
        <p:txBody>
          <a:bodyPr/>
          <a:lstStyle/>
          <a:p>
            <a:r>
              <a:rPr lang="en-US" sz="20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en-US" sz="2000" b="1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-21772" y="-35037"/>
            <a:ext cx="18309771" cy="952500"/>
          </a:xfrm>
          <a:prstGeom prst="rect">
            <a:avLst/>
          </a:prstGeom>
          <a:solidFill>
            <a:srgbClr val="1F049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228600" y="147320"/>
            <a:ext cx="11697335" cy="7067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altLang="en-US"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CAMERA AI LÀ GÌ VÀ HOẠT ĐỘNG RA </a:t>
            </a:r>
            <a:r>
              <a:rPr lang="vi-VN" altLang="en-US"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SAO?</a:t>
            </a:r>
            <a:endParaRPr lang="vi-VN" altLang="en-US" sz="40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 Box 20"/>
          <p:cNvSpPr txBox="1"/>
          <p:nvPr/>
        </p:nvSpPr>
        <p:spPr>
          <a:xfrm>
            <a:off x="1066800" y="1409700"/>
            <a:ext cx="9545320" cy="4257675"/>
          </a:xfrm>
          <a:prstGeom prst="rect">
            <a:avLst/>
          </a:prstGeom>
        </p:spPr>
        <p:txBody>
          <a:bodyPr>
            <a:noAutofit/>
          </a:bodyPr>
          <a:p>
            <a:pPr marL="457200" indent="-457200">
              <a:buFont typeface="Wingdings" panose="05000000000000000000" charset="0"/>
              <a:buChar char="Ø"/>
            </a:pPr>
            <a:r>
              <a:rPr sz="5000">
                <a:solidFill>
                  <a:srgbClr val="000000"/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</a:rPr>
              <a:t>Nội dung: </a:t>
            </a:r>
            <a:endParaRPr sz="5000">
              <a:solidFill>
                <a:srgbClr val="000000"/>
              </a:solidFill>
              <a:latin typeface="Arial" panose="020B0604020202020204" pitchFamily="34" charset="0"/>
              <a:ea typeface="Roboto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sz="5000">
                <a:solidFill>
                  <a:srgbClr val="000000"/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</a:rPr>
              <a:t>Camera kết hợp AI – sử dụng deep learning để nhận diện người và kiểm tra mũ bảo hộ. </a:t>
            </a:r>
            <a:endParaRPr sz="5000">
              <a:solidFill>
                <a:srgbClr val="000000"/>
              </a:solidFill>
              <a:latin typeface="Arial" panose="020B0604020202020204" pitchFamily="34" charset="0"/>
              <a:ea typeface="Roboto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sz="5000">
                <a:solidFill>
                  <a:srgbClr val="000000"/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</a:rPr>
              <a:t>Hoạt động theo thời gian thực, phân tích hình ảnh.</a:t>
            </a:r>
            <a:endParaRPr sz="5000">
              <a:solidFill>
                <a:srgbClr val="000000"/>
              </a:solidFill>
              <a:latin typeface="Arial" panose="020B0604020202020204" pitchFamily="34" charset="0"/>
              <a:ea typeface="Roboto"/>
              <a:cs typeface="Arial" panose="020B0604020202020204" pitchFamily="34" charset="0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91800" y="3162300"/>
            <a:ext cx="7393940" cy="49295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00"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logo on a black background&#10;&#10;AI-generated content may be incorrect.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22" t="16667" r="18519" b="24074"/>
          <a:stretch>
            <a:fillRect/>
          </a:stretch>
        </p:blipFill>
        <p:spPr>
          <a:xfrm>
            <a:off x="304800" y="9207324"/>
            <a:ext cx="1016355" cy="1016354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0" y="1028700"/>
            <a:ext cx="18288000" cy="0"/>
          </a:xfrm>
          <a:prstGeom prst="line">
            <a:avLst/>
          </a:prstGeom>
          <a:ln w="57150">
            <a:solidFill>
              <a:srgbClr val="F473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28600" y="142233"/>
            <a:ext cx="103632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CÔNG TÁC ĐÁNH GIÁ THỰC TẬP</a:t>
            </a:r>
            <a:endParaRPr lang="en-US" sz="40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>
          <a:xfrm>
            <a:off x="17526000" y="9867900"/>
            <a:ext cx="762000" cy="304800"/>
          </a:xfrm>
        </p:spPr>
        <p:txBody>
          <a:bodyPr/>
          <a:lstStyle/>
          <a:p>
            <a:r>
              <a:rPr lang="vi-VN" altLang="en-US" sz="20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lang="vi-VN" altLang="en-US" sz="2000" b="1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-21772" y="-35037"/>
            <a:ext cx="18309771" cy="952500"/>
          </a:xfrm>
          <a:prstGeom prst="rect">
            <a:avLst/>
          </a:prstGeom>
          <a:solidFill>
            <a:srgbClr val="1F049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228600" y="147482"/>
            <a:ext cx="10363200" cy="7067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altLang="en-US"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CÁCH HỆ THỐNG TRIỂN KHAI</a:t>
            </a:r>
            <a:endParaRPr lang="vi-VN" altLang="en-US" sz="40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2" name="Straight Connector 41"/>
          <p:cNvCxnSpPr/>
          <p:nvPr/>
        </p:nvCxnSpPr>
        <p:spPr>
          <a:xfrm>
            <a:off x="1655734" y="9778987"/>
            <a:ext cx="16302584" cy="0"/>
          </a:xfrm>
          <a:prstGeom prst="line">
            <a:avLst/>
          </a:prstGeom>
          <a:ln w="19050">
            <a:solidFill>
              <a:srgbClr val="1F04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38"/>
          <p:cNvSpPr txBox="1"/>
          <p:nvPr/>
        </p:nvSpPr>
        <p:spPr>
          <a:xfrm>
            <a:off x="14173200" y="100965"/>
            <a:ext cx="3643630" cy="754380"/>
          </a:xfrm>
          <a:prstGeom prst="rect">
            <a:avLst/>
          </a:prstGeom>
          <a:noFill/>
        </p:spPr>
        <p:txBody>
          <a:bodyPr wrap="square">
            <a:noAutofit/>
          </a:bodyPr>
          <a:p>
            <a:r>
              <a:rPr lang="vi-VN" altLang="en-US"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BỘ DỮ LIỆU</a:t>
            </a:r>
            <a:endParaRPr lang="vi-VN" altLang="en-US" sz="40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63400" y="1638300"/>
            <a:ext cx="5220970" cy="696277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2600" y="2552700"/>
            <a:ext cx="7731760" cy="62115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logo on a black background&#10;&#10;AI-generated content may be incorrect.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22" t="16667" r="18519" b="24074"/>
          <a:stretch>
            <a:fillRect/>
          </a:stretch>
        </p:blipFill>
        <p:spPr>
          <a:xfrm>
            <a:off x="304800" y="9207324"/>
            <a:ext cx="1016355" cy="1016354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0" y="1028700"/>
            <a:ext cx="18288000" cy="0"/>
          </a:xfrm>
          <a:prstGeom prst="line">
            <a:avLst/>
          </a:prstGeom>
          <a:ln w="57150">
            <a:solidFill>
              <a:srgbClr val="F473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28600" y="142233"/>
            <a:ext cx="103632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CÔNG TÁC ĐÁNH GIÁ THỰC TẬP</a:t>
            </a:r>
            <a:endParaRPr lang="en-US" sz="40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>
          <a:xfrm>
            <a:off x="17526000" y="9867900"/>
            <a:ext cx="762000" cy="304800"/>
          </a:xfrm>
        </p:spPr>
        <p:txBody>
          <a:bodyPr/>
          <a:lstStyle/>
          <a:p>
            <a:r>
              <a:rPr lang="vi-VN" altLang="en-US" sz="20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 lang="vi-VN" altLang="en-US" sz="2000" b="1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-21772" y="-35037"/>
            <a:ext cx="18309771" cy="952500"/>
          </a:xfrm>
          <a:prstGeom prst="rect">
            <a:avLst/>
          </a:prstGeom>
          <a:solidFill>
            <a:srgbClr val="1F049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228600" y="147482"/>
            <a:ext cx="10363200" cy="7067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altLang="en-US"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CÔNG NGHỆ NHẬN DIỆN  MŨ BẢO </a:t>
            </a:r>
            <a:r>
              <a:rPr lang="vi-VN" altLang="en-US"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HỘ</a:t>
            </a:r>
            <a:endParaRPr lang="vi-VN" altLang="en-US" sz="40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2" name="Straight Connector 41"/>
          <p:cNvCxnSpPr/>
          <p:nvPr/>
        </p:nvCxnSpPr>
        <p:spPr>
          <a:xfrm>
            <a:off x="1655734" y="9778987"/>
            <a:ext cx="16302584" cy="0"/>
          </a:xfrm>
          <a:prstGeom prst="line">
            <a:avLst/>
          </a:prstGeom>
          <a:ln w="19050">
            <a:solidFill>
              <a:srgbClr val="1F04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 Box 1"/>
          <p:cNvSpPr txBox="1"/>
          <p:nvPr/>
        </p:nvSpPr>
        <p:spPr>
          <a:xfrm>
            <a:off x="14173200" y="190500"/>
            <a:ext cx="5118100" cy="70739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vi-VN" altLang="en-US"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BỘ DỮ </a:t>
            </a:r>
            <a:r>
              <a:rPr lang="vi-VN" altLang="en-US"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LIỆU</a:t>
            </a:r>
            <a:endParaRPr lang="vi-VN" altLang="en-US" sz="40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12" name="Text Box 11"/>
          <p:cNvSpPr txBox="1"/>
          <p:nvPr/>
        </p:nvSpPr>
        <p:spPr>
          <a:xfrm>
            <a:off x="10229215" y="7029450"/>
            <a:ext cx="8058785" cy="125603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endParaRPr lang="vi-VN" altLang="en-US" sz="2800" dirty="0">
              <a:latin typeface="Lato" panose="020F0502020204030203"/>
              <a:sym typeface="+mn-ea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76200" y="2476500"/>
            <a:ext cx="9707245" cy="4914265"/>
          </a:xfrm>
          <a:prstGeom prst="rect">
            <a:avLst/>
          </a:prstGeom>
        </p:spPr>
        <p:txBody>
          <a:bodyPr wrap="square">
            <a:noAutofit/>
          </a:bodyPr>
          <a:p>
            <a:pPr marL="457200" indent="-457200">
              <a:buFont typeface="Wingdings" panose="05000000000000000000" charset="0"/>
              <a:buChar char="Ø"/>
            </a:pPr>
            <a:r>
              <a:rPr sz="3500">
                <a:solidFill>
                  <a:srgbClr val="000000"/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</a:rPr>
              <a:t>Nội dung: </a:t>
            </a:r>
            <a:endParaRPr sz="3500">
              <a:solidFill>
                <a:srgbClr val="000000"/>
              </a:solidFill>
              <a:latin typeface="Arial" panose="020B0604020202020204" pitchFamily="34" charset="0"/>
              <a:ea typeface="Roboto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sz="3500">
                <a:solidFill>
                  <a:srgbClr val="000000"/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</a:rPr>
              <a:t>Dùng YOLOv8 hoặc các thuật toán deep learning giúp phát hiện chính xác (mAP đạt ~92 %) Nature. </a:t>
            </a:r>
            <a:endParaRPr sz="3500">
              <a:solidFill>
                <a:srgbClr val="000000"/>
              </a:solidFill>
              <a:latin typeface="Arial" panose="020B0604020202020204" pitchFamily="34" charset="0"/>
              <a:ea typeface="Roboto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sz="3500">
                <a:solidFill>
                  <a:srgbClr val="000000"/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</a:rPr>
              <a:t>Hoạt động cả trong môi trường phức tạp, điều kiện ánh sáng kém.</a:t>
            </a:r>
            <a:endParaRPr sz="3500">
              <a:solidFill>
                <a:srgbClr val="000000"/>
              </a:solidFill>
              <a:latin typeface="Arial" panose="020B0604020202020204" pitchFamily="34" charset="0"/>
              <a:ea typeface="Roboto"/>
              <a:cs typeface="Arial" panose="020B060402020202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9800" y="4457700"/>
            <a:ext cx="8032750" cy="45199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logo on a black background&#10;&#10;AI-generated content may be incorrect.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22" t="16667" r="18519" b="24074"/>
          <a:stretch>
            <a:fillRect/>
          </a:stretch>
        </p:blipFill>
        <p:spPr>
          <a:xfrm>
            <a:off x="304800" y="9207324"/>
            <a:ext cx="1016355" cy="1016354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0" y="1028700"/>
            <a:ext cx="18288000" cy="0"/>
          </a:xfrm>
          <a:prstGeom prst="line">
            <a:avLst/>
          </a:prstGeom>
          <a:ln w="57150">
            <a:solidFill>
              <a:srgbClr val="F473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28600" y="142233"/>
            <a:ext cx="103632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CÔNG TÁC ĐÁNH GIÁ THỰC TẬP</a:t>
            </a:r>
            <a:endParaRPr lang="en-US" sz="40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>
          <a:xfrm>
            <a:off x="17526000" y="9867900"/>
            <a:ext cx="762000" cy="304800"/>
          </a:xfrm>
        </p:spPr>
        <p:txBody>
          <a:bodyPr/>
          <a:lstStyle/>
          <a:p>
            <a:r>
              <a:rPr lang="vi-VN" altLang="en-US" sz="20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endParaRPr lang="vi-VN" altLang="en-US" sz="2000" b="1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-21772" y="-35037"/>
            <a:ext cx="18309771" cy="952500"/>
          </a:xfrm>
          <a:prstGeom prst="rect">
            <a:avLst/>
          </a:prstGeom>
          <a:solidFill>
            <a:srgbClr val="1F049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228600" y="147320"/>
            <a:ext cx="11173460" cy="7067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altLang="en-US"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CÁC HỆ THỐNG NỔI BẬT TRONG THỰC </a:t>
            </a:r>
            <a:r>
              <a:rPr lang="vi-VN" altLang="en-US"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TẾ</a:t>
            </a:r>
            <a:endParaRPr lang="vi-VN" altLang="en-US" sz="40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2" name="Straight Connector 41"/>
          <p:cNvCxnSpPr/>
          <p:nvPr/>
        </p:nvCxnSpPr>
        <p:spPr>
          <a:xfrm>
            <a:off x="1655734" y="9778987"/>
            <a:ext cx="16302584" cy="0"/>
          </a:xfrm>
          <a:prstGeom prst="line">
            <a:avLst/>
          </a:prstGeom>
          <a:ln w="19050">
            <a:solidFill>
              <a:srgbClr val="1F04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 Box 1"/>
          <p:cNvSpPr txBox="1"/>
          <p:nvPr/>
        </p:nvSpPr>
        <p:spPr>
          <a:xfrm>
            <a:off x="14325600" y="114300"/>
            <a:ext cx="6747510" cy="70739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endParaRPr lang="vi-VN" altLang="en-US" sz="40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18" name="Text Box 17"/>
          <p:cNvSpPr txBox="1"/>
          <p:nvPr/>
        </p:nvSpPr>
        <p:spPr>
          <a:xfrm>
            <a:off x="677545" y="2552700"/>
            <a:ext cx="7856855" cy="4608830"/>
          </a:xfrm>
          <a:prstGeom prst="rect">
            <a:avLst/>
          </a:prstGeom>
        </p:spPr>
        <p:txBody>
          <a:bodyPr>
            <a:noAutofit/>
          </a:bodyPr>
          <a:p>
            <a:pPr marL="457200" indent="-457200" algn="just">
              <a:buFont typeface="Wingdings" panose="05000000000000000000" charset="0"/>
              <a:buChar char="Ø"/>
            </a:pPr>
            <a:r>
              <a:rPr sz="3500">
                <a:solidFill>
                  <a:srgbClr val="000000"/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</a:rPr>
              <a:t>Nội dung: </a:t>
            </a:r>
            <a:endParaRPr sz="3500">
              <a:solidFill>
                <a:srgbClr val="000000"/>
              </a:solidFill>
              <a:latin typeface="Arial" panose="020B0604020202020204" pitchFamily="34" charset="0"/>
              <a:ea typeface="Roboto"/>
              <a:cs typeface="Arial" panose="020B0604020202020204" pitchFamily="34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sz="3500">
                <a:solidFill>
                  <a:srgbClr val="000000"/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</a:rPr>
              <a:t>Visionify: Biến camera hiện có thành </a:t>
            </a:r>
            <a:endParaRPr sz="3500">
              <a:solidFill>
                <a:srgbClr val="000000"/>
              </a:solidFill>
              <a:latin typeface="Arial" panose="020B0604020202020204" pitchFamily="34" charset="0"/>
              <a:ea typeface="Roboto"/>
              <a:cs typeface="Arial" panose="020B0604020202020204" pitchFamily="34" charset="0"/>
            </a:endParaRPr>
          </a:p>
          <a:p>
            <a:pPr algn="just"/>
            <a:r>
              <a:rPr sz="3500">
                <a:solidFill>
                  <a:srgbClr val="000000"/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</a:rPr>
              <a:t>hệ thống giám sát PPE như mũ, áo phản quang, với cảnh báo tức thì Visionify AI Safety Solutions. </a:t>
            </a:r>
            <a:endParaRPr sz="3500">
              <a:solidFill>
                <a:srgbClr val="000000"/>
              </a:solidFill>
              <a:latin typeface="Arial" panose="020B0604020202020204" pitchFamily="34" charset="0"/>
              <a:ea typeface="Roboto"/>
              <a:cs typeface="Arial" panose="020B0604020202020204" pitchFamily="34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sz="3500">
                <a:solidFill>
                  <a:srgbClr val="000000"/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</a:rPr>
              <a:t>Intenseye: Giải pháp AI cho giám sát </a:t>
            </a:r>
            <a:endParaRPr sz="3500">
              <a:solidFill>
                <a:srgbClr val="000000"/>
              </a:solidFill>
              <a:latin typeface="Arial" panose="020B0604020202020204" pitchFamily="34" charset="0"/>
              <a:ea typeface="Roboto"/>
              <a:cs typeface="Arial" panose="020B0604020202020204" pitchFamily="34" charset="0"/>
            </a:endParaRPr>
          </a:p>
          <a:p>
            <a:pPr algn="just"/>
            <a:r>
              <a:rPr sz="3500">
                <a:solidFill>
                  <a:srgbClr val="000000"/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</a:rPr>
              <a:t>an toàn tại nhà máy, bao gồm giám sát </a:t>
            </a:r>
            <a:endParaRPr sz="3500">
              <a:solidFill>
                <a:srgbClr val="000000"/>
              </a:solidFill>
              <a:latin typeface="Arial" panose="020B0604020202020204" pitchFamily="34" charset="0"/>
              <a:ea typeface="Roboto"/>
              <a:cs typeface="Arial" panose="020B0604020202020204" pitchFamily="34" charset="0"/>
            </a:endParaRPr>
          </a:p>
          <a:p>
            <a:pPr algn="just"/>
            <a:r>
              <a:rPr sz="3500">
                <a:solidFill>
                  <a:srgbClr val="000000"/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</a:rPr>
              <a:t>PPE</a:t>
            </a:r>
            <a:endParaRPr sz="3500">
              <a:solidFill>
                <a:srgbClr val="000000"/>
              </a:solidFill>
              <a:latin typeface="Arial" panose="020B0604020202020204" pitchFamily="34" charset="0"/>
              <a:ea typeface="Roboto"/>
              <a:cs typeface="Arial" panose="020B0604020202020204" pitchFamily="34" charset="0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6800" y="2247900"/>
            <a:ext cx="8830310" cy="61817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logo on a black background&#10;&#10;AI-generated content may be incorrect.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22" t="16667" r="18519" b="24074"/>
          <a:stretch>
            <a:fillRect/>
          </a:stretch>
        </p:blipFill>
        <p:spPr>
          <a:xfrm>
            <a:off x="304800" y="9207324"/>
            <a:ext cx="1016355" cy="1016354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0" y="1028700"/>
            <a:ext cx="18288000" cy="0"/>
          </a:xfrm>
          <a:prstGeom prst="line">
            <a:avLst/>
          </a:prstGeom>
          <a:ln w="57150">
            <a:solidFill>
              <a:srgbClr val="F473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28600" y="142233"/>
            <a:ext cx="103632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CÔNG TÁC ĐÁNH GIÁ THỰC TẬP</a:t>
            </a:r>
            <a:endParaRPr lang="en-US" sz="40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>
          <a:xfrm>
            <a:off x="17526000" y="9867900"/>
            <a:ext cx="762000" cy="304800"/>
          </a:xfrm>
        </p:spPr>
        <p:txBody>
          <a:bodyPr/>
          <a:lstStyle/>
          <a:p>
            <a:r>
              <a:rPr lang="vi-VN" altLang="en-US" sz="20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  <a:endParaRPr lang="vi-VN" altLang="en-US" sz="2000" b="1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-21772" y="-35037"/>
            <a:ext cx="18309771" cy="952500"/>
          </a:xfrm>
          <a:prstGeom prst="rect">
            <a:avLst/>
          </a:prstGeom>
          <a:solidFill>
            <a:srgbClr val="1F049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228600" y="147482"/>
            <a:ext cx="10363200" cy="7067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altLang="en-US"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PHẢN ỨNG TỨC THỜI VÀ THÔNG BÁO</a:t>
            </a:r>
            <a:endParaRPr lang="vi-VN" altLang="en-US" sz="40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2" name="Straight Connector 41"/>
          <p:cNvCxnSpPr/>
          <p:nvPr/>
        </p:nvCxnSpPr>
        <p:spPr>
          <a:xfrm>
            <a:off x="1655734" y="9778987"/>
            <a:ext cx="16302584" cy="0"/>
          </a:xfrm>
          <a:prstGeom prst="line">
            <a:avLst/>
          </a:prstGeom>
          <a:ln w="19050">
            <a:solidFill>
              <a:srgbClr val="1F04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Box 11"/>
          <p:cNvSpPr txBox="1"/>
          <p:nvPr/>
        </p:nvSpPr>
        <p:spPr>
          <a:xfrm>
            <a:off x="990600" y="3009900"/>
            <a:ext cx="7398385" cy="4399915"/>
          </a:xfrm>
          <a:prstGeom prst="rect">
            <a:avLst/>
          </a:prstGeom>
        </p:spPr>
        <p:txBody>
          <a:bodyPr wrap="square">
            <a:spAutoFit/>
          </a:bodyPr>
          <a:p>
            <a:pPr marL="457200" indent="-457200" algn="l">
              <a:buFont typeface="Wingdings" panose="05000000000000000000" charset="0"/>
              <a:buChar char="Ø"/>
            </a:pPr>
            <a:r>
              <a:rPr sz="3500">
                <a:solidFill>
                  <a:srgbClr val="000000"/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</a:rPr>
              <a:t>Nội dung: </a:t>
            </a:r>
            <a:endParaRPr sz="3500">
              <a:solidFill>
                <a:srgbClr val="000000"/>
              </a:solidFill>
              <a:latin typeface="Arial" panose="020B0604020202020204" pitchFamily="34" charset="0"/>
              <a:ea typeface="Roboto"/>
              <a:cs typeface="Arial" panose="020B0604020202020204" pitchFamily="34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sz="3500">
                <a:solidFill>
                  <a:srgbClr val="000000"/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</a:rPr>
              <a:t>Khi phát hiện vi phạm, hệ thống cảnh </a:t>
            </a:r>
            <a:endParaRPr sz="3500">
              <a:solidFill>
                <a:srgbClr val="000000"/>
              </a:solidFill>
              <a:latin typeface="Arial" panose="020B0604020202020204" pitchFamily="34" charset="0"/>
              <a:ea typeface="Roboto"/>
              <a:cs typeface="Arial" panose="020B0604020202020204" pitchFamily="34" charset="0"/>
            </a:endParaRPr>
          </a:p>
          <a:p>
            <a:pPr algn="l"/>
            <a:r>
              <a:rPr sz="3500">
                <a:solidFill>
                  <a:srgbClr val="000000"/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</a:rPr>
              <a:t>báo ngay (âm thanh, đèn, SMS/email) </a:t>
            </a:r>
            <a:endParaRPr sz="3500">
              <a:solidFill>
                <a:srgbClr val="000000"/>
              </a:solidFill>
              <a:latin typeface="Arial" panose="020B0604020202020204" pitchFamily="34" charset="0"/>
              <a:ea typeface="Roboto"/>
              <a:cs typeface="Arial" panose="020B0604020202020204" pitchFamily="34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sz="3500">
                <a:solidFill>
                  <a:srgbClr val="000000"/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</a:rPr>
              <a:t>Ghi nhận lịch sử vi phạm để theo dõi </a:t>
            </a:r>
            <a:endParaRPr sz="3500">
              <a:solidFill>
                <a:srgbClr val="000000"/>
              </a:solidFill>
              <a:latin typeface="Arial" panose="020B0604020202020204" pitchFamily="34" charset="0"/>
              <a:ea typeface="Roboto"/>
              <a:cs typeface="Arial" panose="020B0604020202020204" pitchFamily="34" charset="0"/>
            </a:endParaRPr>
          </a:p>
          <a:p>
            <a:pPr algn="l"/>
            <a:r>
              <a:rPr sz="3500">
                <a:solidFill>
                  <a:srgbClr val="000000"/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</a:rPr>
              <a:t>và phân tích.</a:t>
            </a:r>
            <a:endParaRPr sz="3500">
              <a:solidFill>
                <a:srgbClr val="000000"/>
              </a:solidFill>
              <a:latin typeface="Arial" panose="020B0604020202020204" pitchFamily="34" charset="0"/>
              <a:ea typeface="Roboto"/>
              <a:cs typeface="Arial" panose="020B0604020202020204" pitchFamily="34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1600" y="2628900"/>
            <a:ext cx="8843645" cy="58959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logo on a black background&#10;&#10;AI-generated content may be incorrect.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22" t="16667" r="18519" b="24074"/>
          <a:stretch>
            <a:fillRect/>
          </a:stretch>
        </p:blipFill>
        <p:spPr>
          <a:xfrm>
            <a:off x="304800" y="9207500"/>
            <a:ext cx="1016635" cy="1016635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0" y="1028700"/>
            <a:ext cx="18289905" cy="0"/>
          </a:xfrm>
          <a:prstGeom prst="line">
            <a:avLst/>
          </a:prstGeom>
          <a:ln w="57150">
            <a:solidFill>
              <a:srgbClr val="F473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28600" y="142240"/>
            <a:ext cx="10364470" cy="7067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CÔNG TÁC ĐÁNH GIÁ THỰC TẬP</a:t>
            </a:r>
            <a:endParaRPr lang="en-US" sz="40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>
          <a:xfrm>
            <a:off x="17526000" y="9867900"/>
            <a:ext cx="762000" cy="304800"/>
          </a:xfrm>
        </p:spPr>
        <p:txBody>
          <a:bodyPr/>
          <a:lstStyle/>
          <a:p>
            <a:r>
              <a:rPr lang="vi-VN" altLang="en-US" sz="20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  <a:endParaRPr lang="vi-VN" altLang="en-US" sz="2000" b="1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-21590" y="-34925"/>
            <a:ext cx="18312130" cy="952500"/>
          </a:xfrm>
          <a:prstGeom prst="rect">
            <a:avLst/>
          </a:prstGeom>
          <a:solidFill>
            <a:srgbClr val="1F049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228600" y="147320"/>
            <a:ext cx="13183870" cy="7067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altLang="en-US"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LỢI ÍCH</a:t>
            </a:r>
            <a:r>
              <a:rPr lang="en-US" altLang="en-US"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&amp; </a:t>
            </a:r>
            <a:r>
              <a:rPr lang="vi-VN" altLang="en-US"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GIÁ TRỊ MANG LẠI</a:t>
            </a:r>
            <a:endParaRPr lang="vi-VN" altLang="en-US" sz="40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2" name="Straight Connector 41"/>
          <p:cNvCxnSpPr/>
          <p:nvPr/>
        </p:nvCxnSpPr>
        <p:spPr>
          <a:xfrm>
            <a:off x="1655734" y="9778987"/>
            <a:ext cx="16303625" cy="0"/>
          </a:xfrm>
          <a:prstGeom prst="line">
            <a:avLst/>
          </a:prstGeom>
          <a:ln w="19050">
            <a:solidFill>
              <a:srgbClr val="1F04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 Box 22"/>
          <p:cNvSpPr txBox="1"/>
          <p:nvPr/>
        </p:nvSpPr>
        <p:spPr>
          <a:xfrm>
            <a:off x="11430000" y="114300"/>
            <a:ext cx="9145270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vi-VN" altLang="en-US"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MÔ HÌNH HUẤN </a:t>
            </a:r>
            <a:r>
              <a:rPr lang="vi-VN" altLang="en-US"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LUYỆN</a:t>
            </a:r>
            <a:endParaRPr lang="vi-VN" altLang="en-US" sz="40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934720" y="2857500"/>
            <a:ext cx="11772265" cy="3322955"/>
          </a:xfrm>
          <a:prstGeom prst="rect">
            <a:avLst/>
          </a:prstGeom>
        </p:spPr>
        <p:txBody>
          <a:bodyPr wrap="square">
            <a:spAutoFit/>
          </a:bodyPr>
          <a:p>
            <a:pPr marL="457200" indent="-457200" algn="just">
              <a:buFont typeface="Wingdings" panose="05000000000000000000" charset="0"/>
              <a:buChar char="Ø"/>
            </a:pPr>
            <a:r>
              <a:rPr sz="3500">
                <a:solidFill>
                  <a:srgbClr val="000000"/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</a:rPr>
              <a:t>Nội dung: </a:t>
            </a:r>
            <a:endParaRPr sz="3500">
              <a:solidFill>
                <a:srgbClr val="000000"/>
              </a:solidFill>
              <a:latin typeface="Arial" panose="020B0604020202020204" pitchFamily="34" charset="0"/>
              <a:ea typeface="Roboto"/>
              <a:cs typeface="Arial" panose="020B0604020202020204" pitchFamily="34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sz="3500">
                <a:solidFill>
                  <a:srgbClr val="000000"/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</a:rPr>
              <a:t>Tăng hiệu quả giám sát – giảm </a:t>
            </a:r>
            <a:endParaRPr sz="3500">
              <a:solidFill>
                <a:srgbClr val="000000"/>
              </a:solidFill>
              <a:latin typeface="Arial" panose="020B0604020202020204" pitchFamily="34" charset="0"/>
              <a:ea typeface="Roboto"/>
              <a:cs typeface="Arial" panose="020B0604020202020204" pitchFamily="34" charset="0"/>
            </a:endParaRPr>
          </a:p>
          <a:p>
            <a:pPr algn="just"/>
            <a:r>
              <a:rPr sz="3500">
                <a:solidFill>
                  <a:srgbClr val="000000"/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</a:rPr>
              <a:t>tai nạn, tăng tính tuân thủ. </a:t>
            </a:r>
            <a:endParaRPr sz="3500">
              <a:solidFill>
                <a:srgbClr val="000000"/>
              </a:solidFill>
              <a:latin typeface="Arial" panose="020B0604020202020204" pitchFamily="34" charset="0"/>
              <a:ea typeface="Roboto"/>
              <a:cs typeface="Arial" panose="020B0604020202020204" pitchFamily="34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sz="3500">
                <a:solidFill>
                  <a:srgbClr val="000000"/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</a:rPr>
              <a:t>Tiết kiệm nhân lực, giảm rủi ro </a:t>
            </a:r>
            <a:endParaRPr sz="3500">
              <a:solidFill>
                <a:srgbClr val="000000"/>
              </a:solidFill>
              <a:latin typeface="Arial" panose="020B0604020202020204" pitchFamily="34" charset="0"/>
              <a:ea typeface="Roboto"/>
              <a:cs typeface="Arial" panose="020B0604020202020204" pitchFamily="34" charset="0"/>
            </a:endParaRPr>
          </a:p>
          <a:p>
            <a:pPr algn="just"/>
            <a:r>
              <a:rPr sz="3500">
                <a:solidFill>
                  <a:srgbClr val="000000"/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</a:rPr>
              <a:t>pháp lý, cải thiện văn hoá an </a:t>
            </a:r>
            <a:endParaRPr sz="3500">
              <a:solidFill>
                <a:srgbClr val="000000"/>
              </a:solidFill>
              <a:latin typeface="Arial" panose="020B0604020202020204" pitchFamily="34" charset="0"/>
              <a:ea typeface="Roboto"/>
              <a:cs typeface="Arial" panose="020B0604020202020204" pitchFamily="34" charset="0"/>
            </a:endParaRPr>
          </a:p>
          <a:p>
            <a:pPr algn="just"/>
            <a:r>
              <a:rPr sz="3500">
                <a:solidFill>
                  <a:srgbClr val="000000"/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</a:rPr>
              <a:t>toàn.</a:t>
            </a:r>
            <a:endParaRPr sz="3500">
              <a:solidFill>
                <a:srgbClr val="000000"/>
              </a:solidFill>
              <a:latin typeface="Arial" panose="020B0604020202020204" pitchFamily="34" charset="0"/>
              <a:ea typeface="Roboto"/>
              <a:cs typeface="Arial" panose="020B0604020202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0" y="2324100"/>
            <a:ext cx="8272145" cy="55149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2073</Words>
  <Application>WPS Presentation</Application>
  <PresentationFormat>Custom</PresentationFormat>
  <Paragraphs>138</Paragraphs>
  <Slides>12</Slides>
  <Notes>7</Notes>
  <HiddenSlides>0</HiddenSlides>
  <MMClips>3</MMClips>
  <ScaleCrop>false</ScaleCrop>
  <HeadingPairs>
    <vt:vector size="6" baseType="variant">
      <vt:variant>
        <vt:lpstr>已用的字体</vt:lpstr>
      </vt:variant>
      <vt:variant>
        <vt:i4>30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43" baseType="lpstr">
      <vt:lpstr>Arial</vt:lpstr>
      <vt:lpstr>SimSun</vt:lpstr>
      <vt:lpstr>Wingdings</vt:lpstr>
      <vt:lpstr>Aptos</vt:lpstr>
      <vt:lpstr>Segoe UI</vt:lpstr>
      <vt:lpstr>Aparajita</vt:lpstr>
      <vt:lpstr>Anton</vt:lpstr>
      <vt:lpstr>Wingdings</vt:lpstr>
      <vt:lpstr>birian</vt:lpstr>
      <vt:lpstr>Segoe Print</vt:lpstr>
      <vt:lpstr>birian </vt:lpstr>
      <vt:lpstr>Roboto</vt:lpstr>
      <vt:lpstr>Times New Roman</vt:lpstr>
      <vt:lpstr>Lato</vt:lpstr>
      <vt:lpstr>Lato</vt:lpstr>
      <vt:lpstr>Roboto-Bold</vt:lpstr>
      <vt:lpstr>Arial</vt:lpstr>
      <vt:lpstr>Calibri</vt:lpstr>
      <vt:lpstr>Microsoft YaHei</vt:lpstr>
      <vt:lpstr>Arial Unicode MS</vt:lpstr>
      <vt:lpstr>Nirmala UI</vt:lpstr>
      <vt:lpstr>Algerian</vt:lpstr>
      <vt:lpstr>Agency FB</vt:lpstr>
      <vt:lpstr>Bodoni MT</vt:lpstr>
      <vt:lpstr>Cascadia Mono ExtraLight</vt:lpstr>
      <vt:lpstr>Elephant</vt:lpstr>
      <vt:lpstr>Consolas</vt:lpstr>
      <vt:lpstr>Brush Script MT</vt:lpstr>
      <vt:lpstr>Bradley Hand ITC</vt:lpstr>
      <vt:lpstr>Arial Black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AUDIO EMOTION RECOGNITION</dc:title>
  <dc:creator>HIEU LE</dc:creator>
  <cp:lastModifiedBy>Cương Tăng</cp:lastModifiedBy>
  <cp:revision>103</cp:revision>
  <dcterms:created xsi:type="dcterms:W3CDTF">2025-08-14T09:24:00Z</dcterms:created>
  <dcterms:modified xsi:type="dcterms:W3CDTF">2025-08-18T15:51:26Z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12592728143F42E5BE768D34CCE03B2F_13</vt:lpwstr>
  </property>
  <property fmtid="{D5CDD505-2E9C-101B-9397-08002B2CF9AE}" pid="3" name="KSOProductBuildVer">
    <vt:lpwstr>1033-12.2.0.21931</vt:lpwstr>
  </property>
</Properties>
</file>